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9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33" autoAdjust="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>
        <p:guide orient="horz" pos="2160"/>
        <p:guide pos="3885"/>
      </p:guideLst>
    </p:cSldViewPr>
  </p:slideViewPr>
  <p:outlineViewPr>
    <p:cViewPr>
      <p:scale>
        <a:sx n="33" d="100"/>
        <a:sy n="33" d="100"/>
      </p:scale>
      <p:origin x="0" y="-761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944B5-17AD-4C6F-85AC-375271BB6354}" type="datetimeFigureOut">
              <a:rPr lang="es-MX" smtClean="0"/>
              <a:t>06/10/2014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D3FB7-1968-4E8B-AFAE-A9E008EAD9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96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3FB7-1968-4E8B-AFAE-A9E008EAD94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742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7357A-DDF0-41E0-856B-BE3B17D96CA6}" type="slidenum">
              <a:rPr lang="en-US"/>
              <a:pPr/>
              <a:t>10</a:t>
            </a:fld>
            <a:endParaRPr lang="en-US"/>
          </a:p>
        </p:txBody>
      </p:sp>
      <p:sp>
        <p:nvSpPr>
          <p:cNvPr id="1121282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16</a:t>
            </a:r>
          </a:p>
        </p:txBody>
      </p:sp>
      <p:sp>
        <p:nvSpPr>
          <p:cNvPr id="1121284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1285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12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12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586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1D2D6-944D-4382-81DA-B589EC9E59EC}" type="slidenum">
              <a:rPr lang="en-US"/>
              <a:pPr/>
              <a:t>11</a:t>
            </a:fld>
            <a:endParaRPr lang="en-US"/>
          </a:p>
        </p:txBody>
      </p:sp>
      <p:sp>
        <p:nvSpPr>
          <p:cNvPr id="1127426" name="Rectangle 2050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7427" name="Rectangle 2051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17</a:t>
            </a:r>
          </a:p>
        </p:txBody>
      </p:sp>
      <p:sp>
        <p:nvSpPr>
          <p:cNvPr id="1127428" name="Rectangle 2052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7429" name="Rectangle 2053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27430" name="Rectangle 205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7431" name="Rectangle 205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1013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8D3FB7-1968-4E8B-AFAE-A9E008EAD94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557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5C5E4-D553-4D3E-BB78-EA20497FCF1E}" type="slidenum">
              <a:rPr lang="en-US"/>
              <a:pPr/>
              <a:t>2</a:t>
            </a:fld>
            <a:endParaRPr lang="en-US"/>
          </a:p>
        </p:txBody>
      </p:sp>
      <p:sp>
        <p:nvSpPr>
          <p:cNvPr id="1094658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94659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7</a:t>
            </a:r>
          </a:p>
        </p:txBody>
      </p:sp>
      <p:sp>
        <p:nvSpPr>
          <p:cNvPr id="1094660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94661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9466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46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8887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8D490-841B-44BB-A347-8889DC86E38E}" type="slidenum">
              <a:rPr lang="en-US"/>
              <a:pPr/>
              <a:t>3</a:t>
            </a:fld>
            <a:endParaRPr lang="en-US"/>
          </a:p>
        </p:txBody>
      </p:sp>
      <p:sp>
        <p:nvSpPr>
          <p:cNvPr id="110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>
            <a:solidFill>
              <a:schemeClr val="tx1"/>
            </a:solidFill>
          </a:ln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0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D6A18-CD53-4969-BC1E-4949CA3CE82E}" type="slidenum">
              <a:rPr lang="en-US"/>
              <a:pPr/>
              <a:t>4</a:t>
            </a:fld>
            <a:endParaRPr lang="en-US"/>
          </a:p>
        </p:txBody>
      </p:sp>
      <p:sp>
        <p:nvSpPr>
          <p:cNvPr id="1104898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4899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9</a:t>
            </a:r>
          </a:p>
        </p:txBody>
      </p:sp>
      <p:sp>
        <p:nvSpPr>
          <p:cNvPr id="1104900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4901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49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49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64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676C0-B1DD-40CB-8068-D4D6709E27E2}" type="slidenum">
              <a:rPr lang="en-US"/>
              <a:pPr/>
              <a:t>5</a:t>
            </a:fld>
            <a:endParaRPr lang="en-US"/>
          </a:p>
        </p:txBody>
      </p:sp>
      <p:sp>
        <p:nvSpPr>
          <p:cNvPr id="1106946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947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10</a:t>
            </a:r>
          </a:p>
        </p:txBody>
      </p:sp>
      <p:sp>
        <p:nvSpPr>
          <p:cNvPr id="1106948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949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695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69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66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CD1B1-BDE1-41F3-87EA-F2CE648185FB}" type="slidenum">
              <a:rPr lang="en-US"/>
              <a:pPr/>
              <a:t>6</a:t>
            </a:fld>
            <a:endParaRPr lang="en-US"/>
          </a:p>
        </p:txBody>
      </p:sp>
      <p:sp>
        <p:nvSpPr>
          <p:cNvPr id="1108994" name="Rectangle 3074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8995" name="Rectangle 3075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10</a:t>
            </a:r>
          </a:p>
        </p:txBody>
      </p:sp>
      <p:sp>
        <p:nvSpPr>
          <p:cNvPr id="1108996" name="Rectangle 3076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8997" name="Rectangle 3077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08998" name="Rectangle 3078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8999" name="Rectangle 3079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5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FDF3C-A95B-4C8B-8115-C42A83B4FE6B}" type="slidenum">
              <a:rPr lang="en-US"/>
              <a:pPr/>
              <a:t>7</a:t>
            </a:fld>
            <a:endParaRPr lang="en-US"/>
          </a:p>
        </p:txBody>
      </p:sp>
      <p:sp>
        <p:nvSpPr>
          <p:cNvPr id="1111042" name="Rectangle 2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1043" name="Rectangle 3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11</a:t>
            </a:r>
          </a:p>
        </p:txBody>
      </p:sp>
      <p:sp>
        <p:nvSpPr>
          <p:cNvPr id="1111044" name="Rectangle 4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1045" name="Rectangle 5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104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10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937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B7CA6-0EE6-4E52-94D5-1F05E507C5A1}" type="slidenum">
              <a:rPr lang="en-US"/>
              <a:pPr/>
              <a:t>8</a:t>
            </a:fld>
            <a:endParaRPr lang="en-US"/>
          </a:p>
        </p:txBody>
      </p:sp>
      <p:sp>
        <p:nvSpPr>
          <p:cNvPr id="1113090" name="Rectangle 2050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3091" name="Rectangle 2051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12</a:t>
            </a:r>
          </a:p>
        </p:txBody>
      </p:sp>
      <p:sp>
        <p:nvSpPr>
          <p:cNvPr id="1113092" name="Rectangle 2052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3093" name="Rectangle 2053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3094" name="Rectangle 2054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3095" name="Rectangle 205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6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533B2-8FFF-4368-B86C-6D7CB1E33CEF}" type="slidenum">
              <a:rPr lang="en-US"/>
              <a:pPr/>
              <a:t>9</a:t>
            </a:fld>
            <a:endParaRPr lang="en-US"/>
          </a:p>
        </p:txBody>
      </p:sp>
      <p:sp>
        <p:nvSpPr>
          <p:cNvPr id="1119234" name="Rectangle 1026"/>
          <p:cNvSpPr>
            <a:spLocks noChangeArrowheads="1"/>
          </p:cNvSpPr>
          <p:nvPr/>
        </p:nvSpPr>
        <p:spPr bwMode="auto">
          <a:xfrm>
            <a:off x="3962400" y="0"/>
            <a:ext cx="30337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9235" name="Rectangle 1027"/>
          <p:cNvSpPr>
            <a:spLocks noChangeArrowheads="1"/>
          </p:cNvSpPr>
          <p:nvPr/>
        </p:nvSpPr>
        <p:spPr bwMode="auto">
          <a:xfrm>
            <a:off x="396240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380" tIns="0" rIns="19380" bIns="0" anchor="b"/>
          <a:lstStyle/>
          <a:p>
            <a:pPr algn="r" defTabSz="930275"/>
            <a:r>
              <a:rPr lang="en-US" sz="1000" i="1">
                <a:latin typeface="Times New Roman" pitchFamily="18" charset="0"/>
              </a:rPr>
              <a:t>15</a:t>
            </a:r>
          </a:p>
        </p:txBody>
      </p:sp>
      <p:sp>
        <p:nvSpPr>
          <p:cNvPr id="1119236" name="Rectangle 1028"/>
          <p:cNvSpPr>
            <a:spLocks noChangeArrowheads="1"/>
          </p:cNvSpPr>
          <p:nvPr/>
        </p:nvSpPr>
        <p:spPr bwMode="auto">
          <a:xfrm>
            <a:off x="-1588" y="8818563"/>
            <a:ext cx="303212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9237" name="Rectangle 1029"/>
          <p:cNvSpPr>
            <a:spLocks noChangeArrowheads="1"/>
          </p:cNvSpPr>
          <p:nvPr/>
        </p:nvSpPr>
        <p:spPr bwMode="auto">
          <a:xfrm>
            <a:off x="-1588" y="0"/>
            <a:ext cx="303212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119238" name="Rectangle 1030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9239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24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4509" y="651465"/>
            <a:ext cx="10058400" cy="197379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275577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4887" y="2643551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12" y="4153989"/>
            <a:ext cx="2395797" cy="145610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8618" r="7844" b="13685"/>
          <a:stretch/>
        </p:blipFill>
        <p:spPr>
          <a:xfrm>
            <a:off x="1204887" y="4935469"/>
            <a:ext cx="2700907" cy="7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0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88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60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85478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069463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920012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595580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91459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589625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961527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4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 smtClean="0"/>
              <a:t>OCTUBRE 1 A 7 DE 2014</a:t>
            </a: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3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6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4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7750" y="6336492"/>
            <a:ext cx="597539" cy="5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071" y="5043547"/>
            <a:ext cx="8977009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8071" y="5875650"/>
            <a:ext cx="8977009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01817" y="6428412"/>
            <a:ext cx="2472271" cy="365125"/>
          </a:xfrm>
        </p:spPr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90722" y="6428412"/>
            <a:ext cx="4822804" cy="365125"/>
          </a:xfrm>
        </p:spPr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04995" y="6428412"/>
            <a:ext cx="1312025" cy="365125"/>
          </a:xfrm>
        </p:spPr>
        <p:txBody>
          <a:bodyPr/>
          <a:lstStyle/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6" y="5043547"/>
            <a:ext cx="1970528" cy="11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3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s-MX" smtClean="0"/>
              <a:t>OCTUBRE 1 A 7 DE 2014</a:t>
            </a:r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GESTIÓN Y MANEJO INTEGRADO DE LOS RECURSOS HÍDRICOS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A4FC53-EE25-44F2-9ECE-89A0620B5320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 a la economía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Gestión y Manejo Integrado de los Recursos Hídricos</a:t>
            </a:r>
            <a:endParaRPr lang="es-MX" dirty="0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81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60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r"/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6. Los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mercados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son,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generalmente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mejor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camino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organizar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actividad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económica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026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97280" y="2219325"/>
            <a:ext cx="10536237" cy="3124200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Clr>
                <a:srgbClr val="F09A0E"/>
              </a:buClr>
              <a:buFont typeface="Monotype Sorts" pitchFamily="2" charset="2"/>
              <a:buChar char="u"/>
            </a:pP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economía</a:t>
            </a:r>
            <a:r>
              <a:rPr lang="en-US" sz="3600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mercado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36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familias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deciden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van a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comprar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quién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trabajar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eso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rgbClr val="F09A0E"/>
              </a:buClr>
              <a:buFont typeface="Monotype Sorts" pitchFamily="2" charset="2"/>
              <a:buChar char="u"/>
            </a:pP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empresas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deciden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quién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contratado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qué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producir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1541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0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0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26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r"/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7. Los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gobiernos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pueden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algunos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casos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mejorar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esultados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del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mercado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40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97280" y="2362993"/>
            <a:ext cx="10831513" cy="2132013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Cuando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los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mercados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fallan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el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gobierno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puede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intervenir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para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promover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eficiencia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la </a:t>
            </a:r>
            <a:r>
              <a:rPr lang="en-US" sz="3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equidad</a:t>
            </a:r>
            <a:r>
              <a:rPr lang="en-US" sz="3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6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67855" y="5043547"/>
            <a:ext cx="8647225" cy="822960"/>
          </a:xfrm>
        </p:spPr>
        <p:txBody>
          <a:bodyPr/>
          <a:lstStyle/>
          <a:p>
            <a:pPr algn="r"/>
            <a:r>
              <a:rPr lang="es-MX" dirty="0" smtClean="0"/>
              <a:t>Gracias por su atención</a:t>
            </a:r>
            <a:endParaRPr lang="es-MX" dirty="0"/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4167"/>
          <a:stretch>
            <a:fillRect/>
          </a:stretch>
        </p:blipFill>
        <p:spPr/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3267855" y="5875650"/>
            <a:ext cx="8647225" cy="594360"/>
          </a:xfrm>
        </p:spPr>
        <p:txBody>
          <a:bodyPr>
            <a:normAutofit lnSpcReduction="10000"/>
          </a:bodyPr>
          <a:lstStyle/>
          <a:p>
            <a:pPr algn="r"/>
            <a:r>
              <a:rPr lang="es-MX" sz="2400" b="1" dirty="0" smtClean="0"/>
              <a:t>José Manuel García Rentería</a:t>
            </a:r>
          </a:p>
          <a:p>
            <a:pPr algn="r"/>
            <a:r>
              <a:rPr lang="es-MX" u="sng" dirty="0" smtClean="0"/>
              <a:t>proyectos@sextanteconsultores.mx</a:t>
            </a:r>
            <a:r>
              <a:rPr lang="es-MX" dirty="0"/>
              <a:t> 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MX" smtClean="0"/>
              <a:t>OCTUBRE 1 A 7 DE 2014</a:t>
            </a:r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GESTIÓN Y MANEJO INTEGRADO DE LOS RECURSOS HÍDRICOS</a:t>
            </a: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4FC53-EE25-44F2-9ECE-89A0620B5320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8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063552" y="2862064"/>
            <a:ext cx="8077200" cy="11430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Ideas y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conceptos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básicos</a:t>
            </a:r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03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 La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enfrenta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decisiones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97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59300" y="1906588"/>
            <a:ext cx="7632700" cy="936625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“No </a:t>
            </a: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existe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4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merienda</a:t>
            </a:r>
            <a:r>
              <a:rPr lang="en-US" sz="4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gratis!”</a:t>
            </a:r>
          </a:p>
        </p:txBody>
      </p:sp>
      <p:pic>
        <p:nvPicPr>
          <p:cNvPr id="10997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7428" y="2997200"/>
            <a:ext cx="3765452" cy="268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165272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97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379785" y="2867464"/>
            <a:ext cx="7772400" cy="3200400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Clr>
                <a:srgbClr val="F09A0E"/>
              </a:buClr>
              <a:buFont typeface="Monotype Sorts" pitchFamily="2" charset="2"/>
              <a:buChar char="u"/>
            </a:pPr>
            <a:r>
              <a:rPr lang="en-US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Eficiencia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significa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obtener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máximo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pueda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con los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escasos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rgbClr val="F09A0E"/>
              </a:buClr>
              <a:buFont typeface="Monotype Sorts" pitchFamily="2" charset="2"/>
              <a:buChar char="u"/>
            </a:pPr>
            <a:r>
              <a:rPr lang="en-US" u="sng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Equidad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significa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los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beneficios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los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recursos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sean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distribuídos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manera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justa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entre los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miembros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la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sociedad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1103878" name="Text Box 6"/>
          <p:cNvSpPr txBox="1">
            <a:spLocks noChangeArrowheads="1"/>
          </p:cNvSpPr>
          <p:nvPr/>
        </p:nvSpPr>
        <p:spPr bwMode="auto">
          <a:xfrm>
            <a:off x="2495550" y="1752600"/>
            <a:ext cx="7239000" cy="707886"/>
          </a:xfrm>
          <a:prstGeom prst="rect">
            <a:avLst/>
          </a:prstGeom>
          <a:noFill/>
          <a:ln w="50800">
            <a:solidFill>
              <a:srgbClr val="474A8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Eficiencia versus Equidad</a:t>
            </a:r>
          </a:p>
        </p:txBody>
      </p:sp>
    </p:spTree>
    <p:extLst>
      <p:ext uri="{BB962C8B-B14F-4D97-AF65-F5344CB8AC3E}">
        <p14:creationId xmlns:p14="http://schemas.microsoft.com/office/powerpoint/2010/main" val="276897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03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3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3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3877" grpId="0" build="p" autoUpdateAnimBg="0"/>
      <p:bldP spid="110387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2. El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costo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algo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sacrificamos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tenerlo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592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023207" y="1975241"/>
            <a:ext cx="7988300" cy="3276600"/>
          </a:xfr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 algn="just">
              <a:tabLst>
                <a:tab pos="692150" algn="l"/>
              </a:tabLst>
            </a:pP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Las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decisiones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requieren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comparar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los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costos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los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beneficios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alternativas</a:t>
            </a:r>
            <a:r>
              <a:rPr lang="en-US" sz="36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tabLst>
                <a:tab pos="6921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bg2"/>
              </a:buClr>
              <a:buFont typeface="Monotype Sorts" pitchFamily="2" charset="2"/>
              <a:buChar char="u"/>
              <a:tabLst>
                <a:tab pos="6921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¿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la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universidad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trabajar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>
              <a:buClr>
                <a:schemeClr val="bg2"/>
              </a:buClr>
              <a:buFont typeface="Monotype Sorts" pitchFamily="2" charset="2"/>
              <a:buChar char="u"/>
              <a:tabLst>
                <a:tab pos="6921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¿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estudiar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salir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una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cita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?</a:t>
            </a:r>
          </a:p>
          <a:p>
            <a:pPr>
              <a:buClr>
                <a:schemeClr val="bg2"/>
              </a:buClr>
              <a:buFont typeface="Monotype Sorts" pitchFamily="2" charset="2"/>
              <a:buChar char="u"/>
              <a:tabLst>
                <a:tab pos="6921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¿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ir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clases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 o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ir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 a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dormir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Monotype Sorts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061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3" name="Text Box 5"/>
          <p:cNvSpPr txBox="1">
            <a:spLocks noChangeArrowheads="1"/>
          </p:cNvSpPr>
          <p:nvPr/>
        </p:nvSpPr>
        <p:spPr bwMode="auto">
          <a:xfrm>
            <a:off x="2667000" y="2420939"/>
            <a:ext cx="6858000" cy="1971675"/>
          </a:xfrm>
          <a:prstGeom prst="rect">
            <a:avLst/>
          </a:prstGeom>
          <a:noFill/>
          <a:ln w="50800">
            <a:solidFill>
              <a:srgbClr val="474A8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 </a:t>
            </a:r>
            <a:r>
              <a:rPr lang="en-US" sz="4000" b="1" u="sng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costo de oportunidad</a:t>
            </a:r>
            <a:r>
              <a:rPr lang="en-US" sz="4000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un bien es lo que sacrificamos para obtenerlo.</a:t>
            </a:r>
          </a:p>
        </p:txBody>
      </p:sp>
    </p:spTree>
    <p:extLst>
      <p:ext uri="{BB962C8B-B14F-4D97-AF65-F5344CB8AC3E}">
        <p14:creationId xmlns:p14="http://schemas.microsoft.com/office/powerpoint/2010/main" val="146818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07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97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20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3. La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racional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piensa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margen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0024" name="Text Box 8"/>
          <p:cNvSpPr txBox="1">
            <a:spLocks noChangeArrowheads="1"/>
          </p:cNvSpPr>
          <p:nvPr/>
        </p:nvSpPr>
        <p:spPr bwMode="auto">
          <a:xfrm>
            <a:off x="1128935" y="2740858"/>
            <a:ext cx="9815732" cy="1323439"/>
          </a:xfrm>
          <a:prstGeom prst="rect">
            <a:avLst/>
          </a:prstGeom>
          <a:noFill/>
          <a:ln w="50800">
            <a:solidFill>
              <a:srgbClr val="474A8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toma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decisiones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comparando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costos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</a:t>
            </a:r>
            <a:r>
              <a:rPr lang="en-US" sz="40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beneficios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4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el </a:t>
            </a:r>
            <a:r>
              <a:rPr lang="en-US" sz="4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margen</a:t>
            </a:r>
            <a:r>
              <a:rPr lang="en-US" sz="4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4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2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8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4. La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responde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incentivos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206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977423" y="2060087"/>
            <a:ext cx="10298113" cy="3214688"/>
          </a:xfrm>
          <a:prstGeom prst="rect">
            <a:avLst/>
          </a:prstGeom>
          <a:noFill/>
          <a:ln w="50800">
            <a:solidFill>
              <a:srgbClr val="474A81"/>
            </a:solidFill>
          </a:ln>
        </p:spPr>
        <p:txBody>
          <a:bodyPr vert="horz" lIns="92075" tIns="46038" rIns="92075" bIns="46038" rtlCol="0">
            <a:normAutofit/>
          </a:bodyPr>
          <a:lstStyle/>
          <a:p>
            <a:pPr>
              <a:buClr>
                <a:srgbClr val="F09A0E"/>
              </a:buClr>
              <a:buFont typeface="Monotype Sorts" pitchFamily="2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cambios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marginales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los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o los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beneficios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motivan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responder.</a:t>
            </a:r>
          </a:p>
          <a:p>
            <a:pPr>
              <a:buClr>
                <a:srgbClr val="F09A0E"/>
              </a:buClr>
              <a:buFont typeface="Monotype Sorts" pitchFamily="2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decisión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escoger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alternativa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frente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otra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 produce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cuando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el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beneficio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marginal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excede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costo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marginal!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2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2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2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206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2" name="Rectangle 1028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algn="r"/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5. El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intercambio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puede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hacer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todos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estén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mejor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18213" name="Rectangle 1029"/>
          <p:cNvSpPr>
            <a:spLocks noGrp="1" noChangeArrowheads="1"/>
          </p:cNvSpPr>
          <p:nvPr>
            <p:ph type="body" idx="4294967295"/>
          </p:nvPr>
        </p:nvSpPr>
        <p:spPr>
          <a:xfrm>
            <a:off x="1135063" y="1995488"/>
            <a:ext cx="10203497" cy="3657600"/>
          </a:xfrm>
          <a:prstGeom prst="rect">
            <a:avLst/>
          </a:prstGeom>
          <a:noFill/>
          <a:ln/>
        </p:spPr>
        <p:txBody>
          <a:bodyPr vert="horz" lIns="92075" tIns="46038" rIns="92075" bIns="46038" rtlCol="0">
            <a:normAutofit/>
          </a:bodyPr>
          <a:lstStyle/>
          <a:p>
            <a:pPr>
              <a:buClr>
                <a:srgbClr val="F09A0E"/>
              </a:buClr>
              <a:buSzPct val="80000"/>
              <a:buFont typeface="Monotype Sorts" pitchFamily="2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gana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habilidad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para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intercambiar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otro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rgbClr val="F09A0E"/>
              </a:buClr>
              <a:buSzPct val="80000"/>
              <a:buFont typeface="Monotype Sorts" pitchFamily="2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competencia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genera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ganancias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del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intercambio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rgbClr val="F09A0E"/>
              </a:buClr>
              <a:buSzPct val="80000"/>
              <a:buFont typeface="Monotype Sorts" pitchFamily="2" charset="2"/>
              <a:buChar char="u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intercambio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permite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la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gente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se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especialize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en lo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que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hacen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mejor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547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8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8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3" grpId="0" build="p" autoUpdateAnimBg="0"/>
    </p:bld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2671</TotalTime>
  <Words>386</Words>
  <Application>Microsoft Office PowerPoint</Application>
  <PresentationFormat>Panorámica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Monotype Sorts</vt:lpstr>
      <vt:lpstr>Times New Roman</vt:lpstr>
      <vt:lpstr>Retrospección</vt:lpstr>
      <vt:lpstr>Introducción a la economía</vt:lpstr>
      <vt:lpstr>Ideas y conceptos básicos</vt:lpstr>
      <vt:lpstr>1. La gente se enfrenta a decisiones</vt:lpstr>
      <vt:lpstr>Presentación de PowerPoint</vt:lpstr>
      <vt:lpstr>2. El costo de algo es lo que sacrificamos para tenerlo.</vt:lpstr>
      <vt:lpstr>Presentación de PowerPoint</vt:lpstr>
      <vt:lpstr>3. La gente racional piensa  en el margen.</vt:lpstr>
      <vt:lpstr>4. La gente responde a los incentivos.</vt:lpstr>
      <vt:lpstr>5. El intercambio puede hacer  que todos estén mejor.</vt:lpstr>
      <vt:lpstr>6. Los mercados son, generalmente,  el mejor camino para organizar  la actividad económica.</vt:lpstr>
      <vt:lpstr>7. Los gobiernos pueden, en algunos  casos, mejorar los esultados  del mercado.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Sandoval Minero</dc:creator>
  <cp:lastModifiedBy>Jose Manuel Garcia Renteria</cp:lastModifiedBy>
  <cp:revision>90</cp:revision>
  <dcterms:created xsi:type="dcterms:W3CDTF">2014-08-21T18:10:50Z</dcterms:created>
  <dcterms:modified xsi:type="dcterms:W3CDTF">2014-10-06T22:39:18Z</dcterms:modified>
</cp:coreProperties>
</file>